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60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81" r:id="rId21"/>
    <p:sldId id="293" r:id="rId22"/>
    <p:sldId id="294" r:id="rId23"/>
    <p:sldId id="295" r:id="rId24"/>
    <p:sldId id="296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7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56" autoAdjust="0"/>
    <p:restoredTop sz="94660"/>
  </p:normalViewPr>
  <p:slideViewPr>
    <p:cSldViewPr>
      <p:cViewPr varScale="1">
        <p:scale>
          <a:sx n="90" d="100"/>
          <a:sy n="90" d="100"/>
        </p:scale>
        <p:origin x="129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6EAF0-3602-4B4B-A463-8285A1F79F52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62CD7-A9F2-4A18-A453-1E0A15D335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62CD7-A9F2-4A18-A453-1E0A15D3351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newaccesstechnologies.com/fixed-assets-tally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9715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0" y="1676400"/>
            <a:ext cx="8001000" cy="255454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dirty="0"/>
              <a:t>                 Fixed Assets Management</a:t>
            </a:r>
          </a:p>
          <a:p>
            <a:r>
              <a:rPr lang="en-US" sz="3200" b="1" dirty="0"/>
              <a:t>			       in</a:t>
            </a:r>
            <a:endParaRPr lang="en-US" sz="2400" b="1" dirty="0"/>
          </a:p>
          <a:p>
            <a:r>
              <a:rPr lang="en-US" sz="2400" b="1" dirty="0"/>
              <a:t>		               Tally.ERP 9</a:t>
            </a:r>
          </a:p>
          <a:p>
            <a:endParaRPr lang="en-US" dirty="0"/>
          </a:p>
          <a:p>
            <a:endParaRPr lang="en-US" dirty="0"/>
          </a:p>
          <a:p>
            <a:endParaRPr lang="en-IN" dirty="0"/>
          </a:p>
          <a:p>
            <a:r>
              <a:rPr lang="en-US" dirty="0"/>
              <a:t>	          Presented by New Access Technologies., Bangalore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©New Access Technologies., All rights</a:t>
                      </a:r>
                      <a:r>
                        <a:rPr lang="en-US" baseline="0" dirty="0"/>
                        <a:t> are reserved.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9" name="Picture 5" descr="Tally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304800"/>
            <a:ext cx="1323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9715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©New Access Technologies., All rights</a:t>
                      </a:r>
                      <a:r>
                        <a:rPr lang="en-US" baseline="0" dirty="0"/>
                        <a:t> are reserved.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5" descr="Tally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04800"/>
            <a:ext cx="1323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457200"/>
          </a:xfrm>
        </p:spPr>
        <p:txBody>
          <a:bodyPr>
            <a:noAutofit/>
          </a:bodyPr>
          <a:lstStyle/>
          <a:p>
            <a:r>
              <a:rPr lang="en-US" dirty="0"/>
              <a:t> 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1219200"/>
          <a:ext cx="8686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Assets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Locations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74638" y="2136775"/>
            <a:ext cx="8335962" cy="3895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 cstate="print"/>
          <a:srcRect l="60155" t="25616" r="23853" b="35961"/>
          <a:stretch>
            <a:fillRect/>
          </a:stretch>
        </p:blipFill>
        <p:spPr bwMode="auto">
          <a:xfrm>
            <a:off x="533400" y="2133600"/>
            <a:ext cx="1371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5" cstate="print"/>
          <a:srcRect l="62463" t="30296" r="26470" b="40394"/>
          <a:stretch>
            <a:fillRect/>
          </a:stretch>
        </p:blipFill>
        <p:spPr bwMode="auto">
          <a:xfrm>
            <a:off x="3124200" y="2209800"/>
            <a:ext cx="1600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6" cstate="print"/>
          <a:srcRect r="75853" b="74384"/>
          <a:stretch>
            <a:fillRect/>
          </a:stretch>
        </p:blipFill>
        <p:spPr bwMode="auto">
          <a:xfrm>
            <a:off x="2057400" y="4343400"/>
            <a:ext cx="3733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9715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©New Access Technologies., All rights</a:t>
                      </a:r>
                      <a:r>
                        <a:rPr lang="en-US" baseline="0" dirty="0"/>
                        <a:t> are reserved.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5" descr="Tally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04800"/>
            <a:ext cx="1323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457200"/>
          </a:xfrm>
        </p:spPr>
        <p:txBody>
          <a:bodyPr>
            <a:noAutofit/>
          </a:bodyPr>
          <a:lstStyle/>
          <a:p>
            <a:r>
              <a:rPr lang="en-US" dirty="0"/>
              <a:t> 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1219200"/>
          <a:ext cx="8686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eaLnBrk="1" hangingPunct="1"/>
                      <a:r>
                        <a:rPr lang="en-IN" sz="1800" dirty="0">
                          <a:solidFill>
                            <a:schemeClr val="tx1"/>
                          </a:solidFill>
                          <a:ea typeface="Verdana" pitchFamily="34" charset="0"/>
                          <a:cs typeface="Verdana" pitchFamily="34" charset="0"/>
                        </a:rPr>
                        <a:t>Insurance</a:t>
                      </a:r>
                      <a:r>
                        <a:rPr lang="en-IN" sz="1800" baseline="0" dirty="0">
                          <a:solidFill>
                            <a:schemeClr val="tx1"/>
                          </a:solidFill>
                          <a:ea typeface="Verdana" pitchFamily="34" charset="0"/>
                          <a:cs typeface="Verdana" pitchFamily="34" charset="0"/>
                        </a:rPr>
                        <a:t> Types</a:t>
                      </a:r>
                      <a:endParaRPr lang="en-US" sz="1800" dirty="0">
                        <a:solidFill>
                          <a:schemeClr val="tx1"/>
                        </a:solidFill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74638" y="2136775"/>
            <a:ext cx="8335962" cy="3895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86" name="Picture 85"/>
          <p:cNvPicPr/>
          <p:nvPr/>
        </p:nvPicPr>
        <p:blipFill>
          <a:blip r:embed="rId4" cstate="print"/>
          <a:srcRect l="59847" t="25123" r="24007" b="36207"/>
          <a:stretch>
            <a:fillRect/>
          </a:stretch>
        </p:blipFill>
        <p:spPr bwMode="auto">
          <a:xfrm>
            <a:off x="381000" y="2209800"/>
            <a:ext cx="1600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86"/>
          <p:cNvPicPr/>
          <p:nvPr/>
        </p:nvPicPr>
        <p:blipFill>
          <a:blip r:embed="rId5" cstate="print"/>
          <a:srcRect l="62156" t="30049" r="26623" b="40394"/>
          <a:stretch>
            <a:fillRect/>
          </a:stretch>
        </p:blipFill>
        <p:spPr bwMode="auto">
          <a:xfrm>
            <a:off x="2819400" y="2057400"/>
            <a:ext cx="2438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87"/>
          <p:cNvPicPr/>
          <p:nvPr/>
        </p:nvPicPr>
        <p:blipFill>
          <a:blip r:embed="rId6" cstate="print"/>
          <a:srcRect r="75853" b="86207"/>
          <a:stretch>
            <a:fillRect/>
          </a:stretch>
        </p:blipFill>
        <p:spPr bwMode="auto">
          <a:xfrm>
            <a:off x="1981200" y="4648200"/>
            <a:ext cx="396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9715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©New Access Technologies., All rights</a:t>
                      </a:r>
                      <a:r>
                        <a:rPr lang="en-US" baseline="0" dirty="0"/>
                        <a:t> are reserved.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5" descr="Tally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04800"/>
            <a:ext cx="1323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 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1219200"/>
          <a:ext cx="8686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Assets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74638" y="1752601"/>
            <a:ext cx="8335962" cy="42799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4" cstate="print"/>
          <a:srcRect l="59694" t="25123" r="24122" b="35468"/>
          <a:stretch>
            <a:fillRect/>
          </a:stretch>
        </p:blipFill>
        <p:spPr bwMode="auto">
          <a:xfrm>
            <a:off x="457200" y="2057400"/>
            <a:ext cx="1676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5" cstate="print"/>
          <a:srcRect l="62156" t="29803" r="26623" b="40640"/>
          <a:stretch>
            <a:fillRect/>
          </a:stretch>
        </p:blipFill>
        <p:spPr bwMode="auto">
          <a:xfrm>
            <a:off x="2971800" y="21336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6" cstate="print"/>
          <a:srcRect r="47231" b="45320"/>
          <a:stretch>
            <a:fillRect/>
          </a:stretch>
        </p:blipFill>
        <p:spPr bwMode="auto">
          <a:xfrm>
            <a:off x="2895600" y="3886200"/>
            <a:ext cx="457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9715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©New Access Technologies., All rights</a:t>
                      </a:r>
                      <a:r>
                        <a:rPr lang="en-US" baseline="0" dirty="0"/>
                        <a:t> are reserved.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5" descr="Tally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04800"/>
            <a:ext cx="1323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 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1219200"/>
          <a:ext cx="8686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Transactions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9F815DB-065F-48B1-851D-BD68CE8411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333" t="7666" r="17500" b="22000"/>
          <a:stretch/>
        </p:blipFill>
        <p:spPr>
          <a:xfrm>
            <a:off x="1600200" y="1794274"/>
            <a:ext cx="2667000" cy="40195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9715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©New Access Technologies., All rights</a:t>
                      </a:r>
                      <a:r>
                        <a:rPr lang="en-US" baseline="0" dirty="0"/>
                        <a:t> are reserved.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5" descr="Tally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04800"/>
            <a:ext cx="1323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 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1219200"/>
          <a:ext cx="8686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Purchase Voucher Creation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" name="Picture 12"/>
          <p:cNvPicPr/>
          <p:nvPr/>
        </p:nvPicPr>
        <p:blipFill>
          <a:blip r:embed="rId4" cstate="print"/>
          <a:srcRect b="7389"/>
          <a:stretch>
            <a:fillRect/>
          </a:stretch>
        </p:blipFill>
        <p:spPr bwMode="auto">
          <a:xfrm>
            <a:off x="381000" y="1828800"/>
            <a:ext cx="8001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9715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©New Access Technologies., All rights</a:t>
                      </a:r>
                      <a:r>
                        <a:rPr lang="en-US" baseline="0" dirty="0"/>
                        <a:t> are reserved.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5" descr="Tally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04800"/>
            <a:ext cx="1323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457200"/>
          </a:xfrm>
        </p:spPr>
        <p:txBody>
          <a:bodyPr>
            <a:noAutofit/>
          </a:bodyPr>
          <a:lstStyle/>
          <a:p>
            <a:r>
              <a:rPr lang="en-US" dirty="0"/>
              <a:t> 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1219200"/>
          <a:ext cx="8686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eaLnBrk="1" hangingPunct="1"/>
                      <a:r>
                        <a:rPr lang="en-IN" sz="1800" dirty="0">
                          <a:solidFill>
                            <a:schemeClr val="tx1"/>
                          </a:solidFill>
                          <a:ea typeface="Verdana" pitchFamily="34" charset="0"/>
                          <a:cs typeface="Verdana" pitchFamily="34" charset="0"/>
                        </a:rPr>
                        <a:t>Depreciation</a:t>
                      </a:r>
                      <a:r>
                        <a:rPr lang="en-IN" sz="1800" baseline="0" dirty="0">
                          <a:solidFill>
                            <a:schemeClr val="tx1"/>
                          </a:solidFill>
                          <a:ea typeface="Verdana" pitchFamily="34" charset="0"/>
                          <a:cs typeface="Verdana" pitchFamily="34" charset="0"/>
                        </a:rPr>
                        <a:t> Voucher Entry</a:t>
                      </a:r>
                      <a:endParaRPr lang="en-US" sz="1800" dirty="0">
                        <a:solidFill>
                          <a:schemeClr val="tx1"/>
                        </a:solidFill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6" name="Picture 85"/>
          <p:cNvPicPr/>
          <p:nvPr/>
        </p:nvPicPr>
        <p:blipFill>
          <a:blip r:embed="rId4" cstate="print"/>
          <a:srcRect b="6650"/>
          <a:stretch>
            <a:fillRect/>
          </a:stretch>
        </p:blipFill>
        <p:spPr bwMode="auto">
          <a:xfrm>
            <a:off x="457200" y="1828800"/>
            <a:ext cx="7848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9715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©New Access Technologies., All rights</a:t>
                      </a:r>
                      <a:r>
                        <a:rPr lang="en-US" baseline="0" dirty="0"/>
                        <a:t> are reserved.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5" descr="Tally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04800"/>
            <a:ext cx="1323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457200"/>
          </a:xfrm>
        </p:spPr>
        <p:txBody>
          <a:bodyPr>
            <a:noAutofit/>
          </a:bodyPr>
          <a:lstStyle/>
          <a:p>
            <a:r>
              <a:rPr lang="en-US" dirty="0"/>
              <a:t> 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1219200"/>
          <a:ext cx="8686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Disposal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Entry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74638" y="2136775"/>
            <a:ext cx="8335962" cy="3895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 cstate="print"/>
          <a:srcRect b="5911"/>
          <a:stretch>
            <a:fillRect/>
          </a:stretch>
        </p:blipFill>
        <p:spPr bwMode="auto">
          <a:xfrm>
            <a:off x="304800" y="1752600"/>
            <a:ext cx="8305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9715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©New Access Technologies., All rights</a:t>
                      </a:r>
                      <a:r>
                        <a:rPr lang="en-US" baseline="0" dirty="0"/>
                        <a:t> are reserved.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5" descr="Tally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04800"/>
            <a:ext cx="1323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457200"/>
          </a:xfrm>
        </p:spPr>
        <p:txBody>
          <a:bodyPr>
            <a:noAutofit/>
          </a:bodyPr>
          <a:lstStyle/>
          <a:p>
            <a:r>
              <a:rPr lang="en-US" dirty="0"/>
              <a:t> 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1219200"/>
          <a:ext cx="8686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eaLnBrk="1" hangingPunct="1"/>
                      <a:r>
                        <a:rPr lang="en-IN" sz="1800" dirty="0">
                          <a:solidFill>
                            <a:schemeClr val="tx1"/>
                          </a:solidFill>
                          <a:ea typeface="Verdana" pitchFamily="34" charset="0"/>
                          <a:cs typeface="Verdana" pitchFamily="34" charset="0"/>
                        </a:rPr>
                        <a:t>Asset Transfer Entry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74638" y="2136775"/>
            <a:ext cx="8335962" cy="3895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86" name="Picture 85"/>
          <p:cNvPicPr/>
          <p:nvPr/>
        </p:nvPicPr>
        <p:blipFill>
          <a:blip r:embed="rId4" cstate="print"/>
          <a:srcRect b="5911"/>
          <a:stretch>
            <a:fillRect/>
          </a:stretch>
        </p:blipFill>
        <p:spPr bwMode="auto">
          <a:xfrm>
            <a:off x="457200" y="2057400"/>
            <a:ext cx="7391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9715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©New Access Technologies., All rights</a:t>
                      </a:r>
                      <a:r>
                        <a:rPr lang="en-US" baseline="0" dirty="0"/>
                        <a:t> are reserved.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5" descr="Tally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04800"/>
            <a:ext cx="1323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457200"/>
          </a:xfrm>
        </p:spPr>
        <p:txBody>
          <a:bodyPr>
            <a:noAutofit/>
          </a:bodyPr>
          <a:lstStyle/>
          <a:p>
            <a:r>
              <a:rPr lang="en-US" dirty="0"/>
              <a:t> 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1219200"/>
          <a:ext cx="8686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ea typeface="Verdana" pitchFamily="34" charset="0"/>
                          <a:cs typeface="Verdana" pitchFamily="34" charset="0"/>
                        </a:rPr>
                        <a:t>Insurance Details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a typeface="Verdana" pitchFamily="34" charset="0"/>
                          <a:cs typeface="Verdana" pitchFamily="34" charset="0"/>
                        </a:rPr>
                        <a:t> Recording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74638" y="2136775"/>
            <a:ext cx="8335962" cy="3895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 cstate="print"/>
          <a:srcRect b="66502"/>
          <a:stretch>
            <a:fillRect/>
          </a:stretch>
        </p:blipFill>
        <p:spPr bwMode="auto">
          <a:xfrm>
            <a:off x="457200" y="2057400"/>
            <a:ext cx="7772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5" cstate="print"/>
          <a:srcRect l="3681" t="42365" r="12610" b="44581"/>
          <a:stretch>
            <a:fillRect/>
          </a:stretch>
        </p:blipFill>
        <p:spPr bwMode="auto">
          <a:xfrm>
            <a:off x="533400" y="4267200"/>
            <a:ext cx="7848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9715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©New Access Technologies., All rights</a:t>
                      </a:r>
                      <a:r>
                        <a:rPr lang="en-US" baseline="0" dirty="0"/>
                        <a:t> are reserved.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5" descr="Tally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04800"/>
            <a:ext cx="1323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457200"/>
          </a:xfrm>
        </p:spPr>
        <p:txBody>
          <a:bodyPr>
            <a:noAutofit/>
          </a:bodyPr>
          <a:lstStyle/>
          <a:p>
            <a:r>
              <a:rPr lang="en-US" dirty="0"/>
              <a:t> 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1219200"/>
          <a:ext cx="8686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  <a:ea typeface="Verdana" pitchFamily="34" charset="0"/>
                          <a:cs typeface="Verdana" pitchFamily="34" charset="0"/>
                        </a:rPr>
                        <a:t>AMC Recording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74638" y="2136775"/>
            <a:ext cx="8335962" cy="3895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 cstate="print"/>
          <a:srcRect b="11084"/>
          <a:stretch>
            <a:fillRect/>
          </a:stretch>
        </p:blipFill>
        <p:spPr bwMode="auto">
          <a:xfrm>
            <a:off x="381000" y="1981200"/>
            <a:ext cx="769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9715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©New Access Technologies., All rights</a:t>
                      </a:r>
                      <a:r>
                        <a:rPr lang="en-US" baseline="0" dirty="0"/>
                        <a:t> are reserved.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5" descr="Tally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04800"/>
            <a:ext cx="1323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457200"/>
          </a:xfrm>
        </p:spPr>
        <p:txBody>
          <a:bodyPr>
            <a:noAutofit/>
          </a:bodyPr>
          <a:lstStyle/>
          <a:p>
            <a:r>
              <a:rPr lang="en-US" dirty="0"/>
              <a:t> 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1219200"/>
          <a:ext cx="8686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About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Us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33400" y="1828800"/>
            <a:ext cx="838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en-US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New Access Technologies is a business software applications management company, entirely focused in providing solutions and services on Tally.ERP 9 technologies addressing business critical needs of small, medium and large enterprises.</a:t>
            </a:r>
          </a:p>
          <a:p>
            <a:pPr algn="just">
              <a:lnSpc>
                <a:spcPct val="110000"/>
              </a:lnSpc>
              <a:buFontTx/>
              <a:buChar char="-"/>
              <a:defRPr/>
            </a:pPr>
            <a:r>
              <a:rPr lang="en-US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Implemented </a:t>
            </a:r>
            <a:r>
              <a:rPr lang="en-US" sz="2000" b="1" u="sng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50+ end-to-end enterprise solutions</a:t>
            </a:r>
            <a:r>
              <a:rPr lang="en-US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on Tally.ERP 9</a:t>
            </a:r>
          </a:p>
          <a:p>
            <a:pPr algn="just">
              <a:lnSpc>
                <a:spcPct val="110000"/>
              </a:lnSpc>
              <a:buFontTx/>
              <a:buChar char="-"/>
              <a:defRPr/>
            </a:pPr>
            <a:r>
              <a:rPr lang="en-US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Highly experienced technical teams working on </a:t>
            </a:r>
            <a:r>
              <a:rPr lang="en-US" sz="2000" b="1" u="sng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Tally Definition Language (TDL)</a:t>
            </a:r>
            <a:r>
              <a:rPr lang="en-US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.NET, C#, VB, Oracle, SQL Server, Java, Java Script, XML, HTML, XSLT, Web Services</a:t>
            </a:r>
          </a:p>
          <a:p>
            <a:pPr algn="just">
              <a:lnSpc>
                <a:spcPct val="110000"/>
              </a:lnSpc>
              <a:buFontTx/>
              <a:buChar char="-"/>
              <a:defRPr/>
            </a:pPr>
            <a:r>
              <a:rPr lang="en-US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Direct presence in </a:t>
            </a:r>
            <a:r>
              <a:rPr lang="en-US" sz="2000" b="1" u="sng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Bangalore.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9715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©New Access Technologies., All rights</a:t>
                      </a:r>
                      <a:r>
                        <a:rPr lang="en-US" baseline="0" dirty="0"/>
                        <a:t> are reserved.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5" descr="Tally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04800"/>
            <a:ext cx="1323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457200"/>
          </a:xfrm>
        </p:spPr>
        <p:txBody>
          <a:bodyPr>
            <a:noAutofit/>
          </a:bodyPr>
          <a:lstStyle/>
          <a:p>
            <a:r>
              <a:rPr lang="en-US" dirty="0"/>
              <a:t> 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1219200"/>
          <a:ext cx="8686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  <a:ea typeface="Verdana" pitchFamily="34" charset="0"/>
                          <a:cs typeface="Verdana" pitchFamily="34" charset="0"/>
                        </a:rPr>
                        <a:t>Sales Voucher Entry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74638" y="2136775"/>
            <a:ext cx="8335962" cy="3895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 cstate="print"/>
          <a:srcRect b="6650"/>
          <a:stretch>
            <a:fillRect/>
          </a:stretch>
        </p:blipFill>
        <p:spPr bwMode="auto">
          <a:xfrm>
            <a:off x="381000" y="1905000"/>
            <a:ext cx="7391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5A4E5767-6C53-4975-9983-61270D446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9715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Tally Logo">
            <a:extLst>
              <a:ext uri="{FF2B5EF4-FFF2-40B4-BE49-F238E27FC236}">
                <a16:creationId xmlns:a16="http://schemas.microsoft.com/office/drawing/2014/main" id="{CB2FC9B2-2E90-49E9-93F6-3F4548F65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04800"/>
            <a:ext cx="1323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E717DEF-62E5-4081-8250-E04F26582D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413918"/>
              </p:ext>
            </p:extLst>
          </p:nvPr>
        </p:nvGraphicFramePr>
        <p:xfrm>
          <a:off x="304800" y="1219200"/>
          <a:ext cx="8686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  <a:ea typeface="Verdana" pitchFamily="34" charset="0"/>
                          <a:cs typeface="Verdana" pitchFamily="34" charset="0"/>
                        </a:rPr>
                        <a:t>Physical Asset Verification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B7269D8-77E3-4389-9718-FD06A21362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167" b="14000"/>
          <a:stretch/>
        </p:blipFill>
        <p:spPr>
          <a:xfrm>
            <a:off x="304800" y="1636528"/>
            <a:ext cx="83058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04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25AF1D64-6C79-4610-8861-A722E41C8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9715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Tally Logo">
            <a:extLst>
              <a:ext uri="{FF2B5EF4-FFF2-40B4-BE49-F238E27FC236}">
                <a16:creationId xmlns:a16="http://schemas.microsoft.com/office/drawing/2014/main" id="{3C0D5F44-162F-4E43-9242-115131C4A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04800"/>
            <a:ext cx="1323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70DBF09-D21E-4192-8B39-56C7B223E5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505374"/>
              </p:ext>
            </p:extLst>
          </p:nvPr>
        </p:nvGraphicFramePr>
        <p:xfrm>
          <a:off x="304800" y="1219200"/>
          <a:ext cx="8686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  <a:ea typeface="Verdana" pitchFamily="34" charset="0"/>
                        </a:rPr>
                        <a:t>Auto Posting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E8C38E0-A443-408F-AEA6-86D426D24D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834" t="29333" r="23333" b="40000"/>
          <a:stretch/>
        </p:blipFill>
        <p:spPr>
          <a:xfrm>
            <a:off x="2819400" y="2895600"/>
            <a:ext cx="14478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67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553F016D-4396-4FA0-84EC-B2087E5F5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9715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Tally Logo">
            <a:extLst>
              <a:ext uri="{FF2B5EF4-FFF2-40B4-BE49-F238E27FC236}">
                <a16:creationId xmlns:a16="http://schemas.microsoft.com/office/drawing/2014/main" id="{5818E7D2-6830-46DE-97B9-518064423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04800"/>
            <a:ext cx="1323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F3F7916-8095-4D6F-8C3B-4A7F7B7DE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951943"/>
              </p:ext>
            </p:extLst>
          </p:nvPr>
        </p:nvGraphicFramePr>
        <p:xfrm>
          <a:off x="304800" y="1219200"/>
          <a:ext cx="8686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  <a:ea typeface="Verdana" pitchFamily="34" charset="0"/>
                        </a:rPr>
                        <a:t>Put to Use Date Allocation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FD3D804-6429-49B1-ADCB-FA517CE6E1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09" r="10000" b="34358"/>
          <a:stretch/>
        </p:blipFill>
        <p:spPr>
          <a:xfrm>
            <a:off x="457200" y="1831488"/>
            <a:ext cx="82296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61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1668E372-1E6B-4497-A54F-61B49E3F3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9715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Tally Logo">
            <a:extLst>
              <a:ext uri="{FF2B5EF4-FFF2-40B4-BE49-F238E27FC236}">
                <a16:creationId xmlns:a16="http://schemas.microsoft.com/office/drawing/2014/main" id="{A7E0502E-F3D0-4707-94E5-A4C9A6F19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04800"/>
            <a:ext cx="1323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B460CAF-4E5B-491D-86B9-B2DFD068B3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683409"/>
              </p:ext>
            </p:extLst>
          </p:nvPr>
        </p:nvGraphicFramePr>
        <p:xfrm>
          <a:off x="304800" y="1219200"/>
          <a:ext cx="8686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  <a:ea typeface="Verdana" pitchFamily="34" charset="0"/>
                        </a:rPr>
                        <a:t>Depreciation Generation Automatically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7FC962D-3C5F-4A9D-98FC-BA286FCA62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667" t="32667" r="39167" b="39334"/>
          <a:stretch/>
        </p:blipFill>
        <p:spPr>
          <a:xfrm>
            <a:off x="2514600" y="2971800"/>
            <a:ext cx="44196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36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9715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©New Access Technologies., All rights</a:t>
                      </a:r>
                      <a:r>
                        <a:rPr lang="en-US" baseline="0" dirty="0"/>
                        <a:t> are reserved.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5" descr="Tally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04800"/>
            <a:ext cx="1323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457200"/>
          </a:xfrm>
        </p:spPr>
        <p:txBody>
          <a:bodyPr>
            <a:noAutofit/>
          </a:bodyPr>
          <a:lstStyle/>
          <a:p>
            <a:r>
              <a:rPr lang="en-US" dirty="0"/>
              <a:t> 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1219200"/>
          <a:ext cx="8686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  <a:ea typeface="Verdana" pitchFamily="34" charset="0"/>
                          <a:cs typeface="Verdana" pitchFamily="34" charset="0"/>
                        </a:rPr>
                        <a:t>MIS Reports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74638" y="2136775"/>
            <a:ext cx="8335962" cy="3895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25CB55-8C53-4C11-BD3B-51C729BDFC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834" t="17823" r="20833" b="28666"/>
          <a:stretch/>
        </p:blipFill>
        <p:spPr>
          <a:xfrm>
            <a:off x="3048000" y="2131060"/>
            <a:ext cx="2133600" cy="305816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9715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©New Access Technologies., All rights</a:t>
                      </a:r>
                      <a:r>
                        <a:rPr lang="en-US" baseline="0" dirty="0"/>
                        <a:t> are reserved.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5" descr="Tally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04800"/>
            <a:ext cx="1323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457200"/>
          </a:xfrm>
        </p:spPr>
        <p:txBody>
          <a:bodyPr>
            <a:noAutofit/>
          </a:bodyPr>
          <a:lstStyle/>
          <a:p>
            <a:r>
              <a:rPr lang="en-US" dirty="0"/>
              <a:t> 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1219200"/>
          <a:ext cx="8686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  <a:ea typeface="Verdana" pitchFamily="34" charset="0"/>
                          <a:cs typeface="Verdana" pitchFamily="34" charset="0"/>
                        </a:rPr>
                        <a:t>Purchase Register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74638" y="2136775"/>
            <a:ext cx="8335962" cy="3895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 cstate="print"/>
          <a:srcRect b="10099"/>
          <a:stretch>
            <a:fillRect/>
          </a:stretch>
        </p:blipFill>
        <p:spPr bwMode="auto">
          <a:xfrm>
            <a:off x="457200" y="2057400"/>
            <a:ext cx="7467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9715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©New Access Technologies., All rights</a:t>
                      </a:r>
                      <a:r>
                        <a:rPr lang="en-US" baseline="0" dirty="0"/>
                        <a:t> are reserved.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5" descr="Tally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04800"/>
            <a:ext cx="1323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457200"/>
          </a:xfrm>
        </p:spPr>
        <p:txBody>
          <a:bodyPr>
            <a:noAutofit/>
          </a:bodyPr>
          <a:lstStyle/>
          <a:p>
            <a:r>
              <a:rPr lang="en-US" dirty="0"/>
              <a:t> 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1219200"/>
          <a:ext cx="8686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  <a:ea typeface="Verdana" pitchFamily="34" charset="0"/>
                          <a:cs typeface="Verdana" pitchFamily="34" charset="0"/>
                        </a:rPr>
                        <a:t>Fixed Assets Register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74638" y="2136775"/>
            <a:ext cx="8335962" cy="3895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 cstate="print"/>
          <a:srcRect b="33005"/>
          <a:stretch>
            <a:fillRect/>
          </a:stretch>
        </p:blipFill>
        <p:spPr bwMode="auto">
          <a:xfrm>
            <a:off x="381000" y="2133600"/>
            <a:ext cx="7391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9715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©New Access Technologies., All rights</a:t>
                      </a:r>
                      <a:r>
                        <a:rPr lang="en-US" baseline="0" dirty="0"/>
                        <a:t> are reserved.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5" descr="Tally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04800"/>
            <a:ext cx="1323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457200"/>
          </a:xfrm>
        </p:spPr>
        <p:txBody>
          <a:bodyPr>
            <a:noAutofit/>
          </a:bodyPr>
          <a:lstStyle/>
          <a:p>
            <a:r>
              <a:rPr lang="en-US" dirty="0"/>
              <a:t> 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1219200"/>
          <a:ext cx="8686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As per Books Depreciation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74638" y="2136775"/>
            <a:ext cx="8335962" cy="3895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 cstate="print"/>
          <a:srcRect b="10345"/>
          <a:stretch>
            <a:fillRect/>
          </a:stretch>
        </p:blipFill>
        <p:spPr bwMode="auto">
          <a:xfrm>
            <a:off x="381000" y="1905000"/>
            <a:ext cx="7924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9715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©New Access Technologies., All rights</a:t>
                      </a:r>
                      <a:r>
                        <a:rPr lang="en-US" baseline="0" dirty="0"/>
                        <a:t> are reserved.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5" descr="Tally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04800"/>
            <a:ext cx="1323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457200"/>
          </a:xfrm>
        </p:spPr>
        <p:txBody>
          <a:bodyPr>
            <a:noAutofit/>
          </a:bodyPr>
          <a:lstStyle/>
          <a:p>
            <a:r>
              <a:rPr lang="en-US" dirty="0"/>
              <a:t> 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1219200"/>
          <a:ext cx="8686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As per Income tax Depreciation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74638" y="2136775"/>
            <a:ext cx="8335962" cy="3895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 cstate="print"/>
          <a:srcRect b="10099"/>
          <a:stretch>
            <a:fillRect/>
          </a:stretch>
        </p:blipFill>
        <p:spPr bwMode="auto">
          <a:xfrm>
            <a:off x="457200" y="19050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9715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©New Access Technologies., All rights</a:t>
                      </a:r>
                      <a:r>
                        <a:rPr lang="en-US" baseline="0" dirty="0"/>
                        <a:t> are reserved.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5" descr="Tally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04800"/>
            <a:ext cx="1323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457200"/>
          </a:xfrm>
        </p:spPr>
        <p:txBody>
          <a:bodyPr>
            <a:noAutofit/>
          </a:bodyPr>
          <a:lstStyle/>
          <a:p>
            <a:r>
              <a:rPr lang="en-US" dirty="0"/>
              <a:t> 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1219200"/>
          <a:ext cx="8686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1F5647"/>
                          </a:solidFill>
                          <a:latin typeface="Times New Roman" pitchFamily="18" charset="0"/>
                        </a:rPr>
                        <a:t>Fixed asset management – An  Overview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74638" y="2136775"/>
            <a:ext cx="8335962" cy="3895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62200"/>
            <a:ext cx="9001125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9715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©New Access Technologies., All rights</a:t>
                      </a:r>
                      <a:r>
                        <a:rPr lang="en-US" baseline="0" dirty="0"/>
                        <a:t> are reserved.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5" descr="Tally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04800"/>
            <a:ext cx="1323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457200"/>
          </a:xfrm>
        </p:spPr>
        <p:txBody>
          <a:bodyPr>
            <a:noAutofit/>
          </a:bodyPr>
          <a:lstStyle/>
          <a:p>
            <a:r>
              <a:rPr lang="en-US" dirty="0"/>
              <a:t> 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1219200"/>
          <a:ext cx="8686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Insurance Details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74638" y="2136775"/>
            <a:ext cx="8335962" cy="3895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 cstate="print"/>
          <a:srcRect b="31034"/>
          <a:stretch>
            <a:fillRect/>
          </a:stretch>
        </p:blipFill>
        <p:spPr bwMode="auto">
          <a:xfrm>
            <a:off x="304800" y="2209800"/>
            <a:ext cx="7162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9715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©New Access Technologies., All rights</a:t>
                      </a:r>
                      <a:r>
                        <a:rPr lang="en-US" baseline="0" dirty="0"/>
                        <a:t> are reserved.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5" descr="Tally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04800"/>
            <a:ext cx="1323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457200"/>
          </a:xfrm>
        </p:spPr>
        <p:txBody>
          <a:bodyPr>
            <a:noAutofit/>
          </a:bodyPr>
          <a:lstStyle/>
          <a:p>
            <a:r>
              <a:rPr lang="en-US" dirty="0"/>
              <a:t> 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1219200"/>
          <a:ext cx="8686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AMC Reminder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74638" y="2136775"/>
            <a:ext cx="8335962" cy="3895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 cstate="print"/>
          <a:srcRect b="38670"/>
          <a:stretch>
            <a:fillRect/>
          </a:stretch>
        </p:blipFill>
        <p:spPr bwMode="auto">
          <a:xfrm>
            <a:off x="381000" y="2057400"/>
            <a:ext cx="7467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9715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©New Access Technologies., All rights</a:t>
                      </a:r>
                      <a:r>
                        <a:rPr lang="en-US" baseline="0" dirty="0"/>
                        <a:t> are reserved.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5" descr="Tally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04800"/>
            <a:ext cx="1323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457200"/>
          </a:xfrm>
        </p:spPr>
        <p:txBody>
          <a:bodyPr>
            <a:noAutofit/>
          </a:bodyPr>
          <a:lstStyle/>
          <a:p>
            <a:r>
              <a:rPr lang="en-US" dirty="0"/>
              <a:t> 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1219200"/>
          <a:ext cx="8686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Disposal Register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74638" y="2136775"/>
            <a:ext cx="8335962" cy="3895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 cstate="print"/>
          <a:srcRect b="45813"/>
          <a:stretch>
            <a:fillRect/>
          </a:stretch>
        </p:blipFill>
        <p:spPr bwMode="auto">
          <a:xfrm>
            <a:off x="457200" y="1981200"/>
            <a:ext cx="7239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9715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©New Access Technologies., All rights</a:t>
                      </a:r>
                      <a:r>
                        <a:rPr lang="en-US" baseline="0" dirty="0"/>
                        <a:t> are reserved.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5" descr="Tally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04800"/>
            <a:ext cx="1323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457200"/>
          </a:xfrm>
        </p:spPr>
        <p:txBody>
          <a:bodyPr>
            <a:noAutofit/>
          </a:bodyPr>
          <a:lstStyle/>
          <a:p>
            <a:r>
              <a:rPr lang="en-US" dirty="0"/>
              <a:t> 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1219200"/>
          <a:ext cx="8686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Transfer Register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74638" y="2136775"/>
            <a:ext cx="8335962" cy="3895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 cstate="print"/>
          <a:srcRect b="39655"/>
          <a:stretch>
            <a:fillRect/>
          </a:stretch>
        </p:blipFill>
        <p:spPr bwMode="auto">
          <a:xfrm>
            <a:off x="457200" y="1981200"/>
            <a:ext cx="7162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9715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©New Access Technologies., All rights</a:t>
                      </a:r>
                      <a:r>
                        <a:rPr lang="en-US" baseline="0" dirty="0"/>
                        <a:t> are reserved.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5" descr="Tally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04800"/>
            <a:ext cx="1323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457200"/>
          </a:xfrm>
        </p:spPr>
        <p:txBody>
          <a:bodyPr>
            <a:noAutofit/>
          </a:bodyPr>
          <a:lstStyle/>
          <a:p>
            <a:r>
              <a:rPr lang="en-US" dirty="0"/>
              <a:t> 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1219200"/>
          <a:ext cx="8686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Assets Sales Register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74638" y="2136775"/>
            <a:ext cx="8335962" cy="3895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 cstate="print"/>
          <a:srcRect b="53202"/>
          <a:stretch>
            <a:fillRect/>
          </a:stretch>
        </p:blipFill>
        <p:spPr bwMode="auto">
          <a:xfrm>
            <a:off x="381000" y="2286000"/>
            <a:ext cx="7315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9715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©New Access Technologies., All rights</a:t>
                      </a:r>
                      <a:r>
                        <a:rPr lang="en-US" baseline="0" dirty="0"/>
                        <a:t> are reserved.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5" descr="Tally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04800"/>
            <a:ext cx="1323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457200"/>
          </a:xfrm>
        </p:spPr>
        <p:txBody>
          <a:bodyPr>
            <a:noAutofit/>
          </a:bodyPr>
          <a:lstStyle/>
          <a:p>
            <a:r>
              <a:rPr lang="en-US" dirty="0"/>
              <a:t> 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1219200"/>
          <a:ext cx="8686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Release Info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74638" y="2136775"/>
            <a:ext cx="8335962" cy="3895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0FFA41-C90C-43D7-89E0-D4856B47F4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59" t="27289" r="22500" b="32667"/>
          <a:stretch/>
        </p:blipFill>
        <p:spPr>
          <a:xfrm>
            <a:off x="1537494" y="2717165"/>
            <a:ext cx="5810250" cy="228854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9715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©New Access Technologies., All rights</a:t>
                      </a:r>
                      <a:r>
                        <a:rPr lang="en-US" baseline="0" dirty="0"/>
                        <a:t> are reserved.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5" descr="Tally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04800"/>
            <a:ext cx="1323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457200"/>
          </a:xfrm>
        </p:spPr>
        <p:txBody>
          <a:bodyPr>
            <a:noAutofit/>
          </a:bodyPr>
          <a:lstStyle/>
          <a:p>
            <a:r>
              <a:rPr lang="en-US" dirty="0"/>
              <a:t> 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74638" y="2136775"/>
            <a:ext cx="8335962" cy="3895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10639" y="2748478"/>
            <a:ext cx="8027719" cy="255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latin typeface="+mj-lt"/>
                <a:ea typeface="Verdana" pitchFamily="34" charset="0"/>
                <a:cs typeface="Verdana" pitchFamily="34" charset="0"/>
              </a:rPr>
              <a:t>Thank You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1600" dirty="0">
                <a:latin typeface="+mj-lt"/>
                <a:ea typeface="Verdana" pitchFamily="34" charset="0"/>
                <a:cs typeface="Verdana" pitchFamily="34" charset="0"/>
              </a:rPr>
              <a:t>For any queries and for more details, visit : 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en-GB" sz="1600" dirty="0">
                <a:hlinkClick r:id="rId4"/>
              </a:rPr>
              <a:t>http://www.newaccesstechnologies.com/fixed-assets-tally.html</a:t>
            </a:r>
            <a:endParaRPr lang="en-US" sz="1600" i="1" dirty="0">
              <a:latin typeface="+mj-lt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1600" i="1" dirty="0">
                <a:latin typeface="+mj-lt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9715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©New Access Technologies., All rights</a:t>
                      </a:r>
                      <a:r>
                        <a:rPr lang="en-US" baseline="0" dirty="0"/>
                        <a:t> are reserved.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5" descr="Tally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04800"/>
            <a:ext cx="1323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457200"/>
          </a:xfrm>
        </p:spPr>
        <p:txBody>
          <a:bodyPr>
            <a:noAutofit/>
          </a:bodyPr>
          <a:lstStyle/>
          <a:p>
            <a:r>
              <a:rPr lang="en-US" dirty="0"/>
              <a:t> 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1219200"/>
          <a:ext cx="8686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>
                          <a:solidFill>
                            <a:srgbClr val="1F5647"/>
                          </a:solidFill>
                          <a:latin typeface="Times New Roman" pitchFamily="18" charset="0"/>
                        </a:rPr>
                        <a:t>Structure of Fixed Asset Management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74638" y="2136775"/>
            <a:ext cx="8335962" cy="3895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86" name="AutoShape 126"/>
          <p:cNvSpPr>
            <a:spLocks noChangeArrowheads="1"/>
          </p:cNvSpPr>
          <p:nvPr/>
        </p:nvSpPr>
        <p:spPr bwMode="gray">
          <a:xfrm rot="10507130">
            <a:off x="5818188" y="2319338"/>
            <a:ext cx="60960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66CCFF"/>
              </a:gs>
              <a:gs pos="100000">
                <a:srgbClr val="66CCFF"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87" name="AutoShape 124"/>
          <p:cNvSpPr>
            <a:spLocks noChangeArrowheads="1"/>
          </p:cNvSpPr>
          <p:nvPr/>
        </p:nvSpPr>
        <p:spPr bwMode="gray">
          <a:xfrm rot="19858297">
            <a:off x="2805113" y="3476625"/>
            <a:ext cx="60960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66CCFF"/>
              </a:gs>
              <a:gs pos="100000">
                <a:srgbClr val="66CCFF"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88" name="AutoShape 123"/>
          <p:cNvSpPr>
            <a:spLocks noChangeArrowheads="1"/>
          </p:cNvSpPr>
          <p:nvPr/>
        </p:nvSpPr>
        <p:spPr bwMode="gray">
          <a:xfrm rot="473610">
            <a:off x="2633663" y="2332038"/>
            <a:ext cx="60960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66CCFF"/>
              </a:gs>
              <a:gs pos="100000">
                <a:srgbClr val="66CCFF"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89" name="AutoShape 125"/>
          <p:cNvSpPr>
            <a:spLocks noChangeArrowheads="1"/>
          </p:cNvSpPr>
          <p:nvPr/>
        </p:nvSpPr>
        <p:spPr bwMode="gray">
          <a:xfrm rot="12963648">
            <a:off x="5634038" y="3449638"/>
            <a:ext cx="60960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66CCFF"/>
              </a:gs>
              <a:gs pos="100000">
                <a:srgbClr val="66CCFF"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grpSp>
        <p:nvGrpSpPr>
          <p:cNvPr id="90" name="Group 34"/>
          <p:cNvGrpSpPr>
            <a:grpSpLocks/>
          </p:cNvGrpSpPr>
          <p:nvPr/>
        </p:nvGrpSpPr>
        <p:grpSpPr bwMode="auto">
          <a:xfrm>
            <a:off x="773113" y="1568450"/>
            <a:ext cx="1727200" cy="1728788"/>
            <a:chOff x="884" y="2523"/>
            <a:chExt cx="862" cy="862"/>
          </a:xfrm>
        </p:grpSpPr>
        <p:sp>
          <p:nvSpPr>
            <p:cNvPr id="91" name="Oval 35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IN"/>
            </a:p>
          </p:txBody>
        </p:sp>
        <p:sp>
          <p:nvSpPr>
            <p:cNvPr id="92" name="Oval 36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IN"/>
            </a:p>
          </p:txBody>
        </p:sp>
        <p:sp>
          <p:nvSpPr>
            <p:cNvPr id="93" name="Oval 37"/>
            <p:cNvSpPr>
              <a:spLocks noChangeArrowheads="1"/>
            </p:cNvSpPr>
            <p:nvPr/>
          </p:nvSpPr>
          <p:spPr bwMode="gray">
            <a:xfrm>
              <a:off x="940" y="2579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IN"/>
            </a:p>
          </p:txBody>
        </p:sp>
        <p:sp>
          <p:nvSpPr>
            <p:cNvPr id="94" name="Oval 38"/>
            <p:cNvSpPr>
              <a:spLocks noChangeArrowheads="1"/>
            </p:cNvSpPr>
            <p:nvPr/>
          </p:nvSpPr>
          <p:spPr bwMode="gray">
            <a:xfrm>
              <a:off x="941" y="2579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IN"/>
            </a:p>
          </p:txBody>
        </p:sp>
        <p:sp>
          <p:nvSpPr>
            <p:cNvPr id="95" name="Oval 39"/>
            <p:cNvSpPr>
              <a:spLocks noChangeArrowheads="1"/>
            </p:cNvSpPr>
            <p:nvPr/>
          </p:nvSpPr>
          <p:spPr bwMode="gray">
            <a:xfrm>
              <a:off x="981" y="2617"/>
              <a:ext cx="674" cy="674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IN"/>
            </a:p>
          </p:txBody>
        </p:sp>
        <p:sp>
          <p:nvSpPr>
            <p:cNvPr id="96" name="Oval 40"/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IN"/>
            </a:p>
          </p:txBody>
        </p:sp>
        <p:sp>
          <p:nvSpPr>
            <p:cNvPr id="97" name="Oval 41"/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IN"/>
            </a:p>
          </p:txBody>
        </p:sp>
        <p:sp>
          <p:nvSpPr>
            <p:cNvPr id="98" name="Oval 42"/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IN"/>
            </a:p>
          </p:txBody>
        </p:sp>
        <p:sp>
          <p:nvSpPr>
            <p:cNvPr id="99" name="Oval 43"/>
            <p:cNvSpPr>
              <a:spLocks noChangeArrowheads="1"/>
            </p:cNvSpPr>
            <p:nvPr/>
          </p:nvSpPr>
          <p:spPr bwMode="gray"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IN"/>
            </a:p>
          </p:txBody>
        </p:sp>
      </p:grpSp>
      <p:grpSp>
        <p:nvGrpSpPr>
          <p:cNvPr id="100" name="Group 64"/>
          <p:cNvGrpSpPr>
            <a:grpSpLocks/>
          </p:cNvGrpSpPr>
          <p:nvPr/>
        </p:nvGrpSpPr>
        <p:grpSpPr bwMode="auto">
          <a:xfrm>
            <a:off x="3362325" y="1663700"/>
            <a:ext cx="2339975" cy="2339975"/>
            <a:chOff x="2065" y="1496"/>
            <a:chExt cx="1498" cy="1496"/>
          </a:xfrm>
        </p:grpSpPr>
        <p:sp>
          <p:nvSpPr>
            <p:cNvPr id="101" name="Oval 65"/>
            <p:cNvSpPr>
              <a:spLocks noChangeArrowheads="1"/>
            </p:cNvSpPr>
            <p:nvPr/>
          </p:nvSpPr>
          <p:spPr bwMode="gray">
            <a:xfrm>
              <a:off x="2065" y="1496"/>
              <a:ext cx="1496" cy="149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CDF06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IN"/>
            </a:p>
          </p:txBody>
        </p:sp>
        <p:sp>
          <p:nvSpPr>
            <p:cNvPr id="102" name="Oval 66"/>
            <p:cNvSpPr>
              <a:spLocks noChangeArrowheads="1"/>
            </p:cNvSpPr>
            <p:nvPr/>
          </p:nvSpPr>
          <p:spPr bwMode="gray">
            <a:xfrm>
              <a:off x="2067" y="1496"/>
              <a:ext cx="1496" cy="1496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IN"/>
            </a:p>
          </p:txBody>
        </p:sp>
        <p:sp>
          <p:nvSpPr>
            <p:cNvPr id="103" name="Oval 67"/>
            <p:cNvSpPr>
              <a:spLocks noChangeArrowheads="1"/>
            </p:cNvSpPr>
            <p:nvPr/>
          </p:nvSpPr>
          <p:spPr bwMode="gray">
            <a:xfrm>
              <a:off x="2163" y="1594"/>
              <a:ext cx="1302" cy="1298"/>
            </a:xfrm>
            <a:prstGeom prst="ellipse">
              <a:avLst/>
            </a:prstGeom>
            <a:gradFill rotWithShape="1">
              <a:gsLst>
                <a:gs pos="0">
                  <a:srgbClr val="0070C0"/>
                </a:gs>
                <a:gs pos="50000">
                  <a:schemeClr val="accent6">
                    <a:lumMod val="20000"/>
                    <a:lumOff val="80000"/>
                  </a:schemeClr>
                </a:gs>
                <a:gs pos="100000">
                  <a:srgbClr val="0070C0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IN" dirty="0"/>
            </a:p>
          </p:txBody>
        </p:sp>
        <p:sp>
          <p:nvSpPr>
            <p:cNvPr id="104" name="Oval 68"/>
            <p:cNvSpPr>
              <a:spLocks noChangeArrowheads="1"/>
            </p:cNvSpPr>
            <p:nvPr/>
          </p:nvSpPr>
          <p:spPr bwMode="gray">
            <a:xfrm>
              <a:off x="2165" y="1596"/>
              <a:ext cx="1300" cy="1300"/>
            </a:xfrm>
            <a:prstGeom prst="ellipse">
              <a:avLst/>
            </a:prstGeom>
            <a:gradFill rotWithShape="1">
              <a:gsLst>
                <a:gs pos="0">
                  <a:srgbClr val="0070C0"/>
                </a:gs>
                <a:gs pos="100000">
                  <a:srgbClr val="3CD0E4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IN"/>
            </a:p>
          </p:txBody>
        </p:sp>
        <p:sp>
          <p:nvSpPr>
            <p:cNvPr id="105" name="Oval 69"/>
            <p:cNvSpPr>
              <a:spLocks noChangeArrowheads="1"/>
            </p:cNvSpPr>
            <p:nvPr/>
          </p:nvSpPr>
          <p:spPr bwMode="gray">
            <a:xfrm>
              <a:off x="2228" y="1659"/>
              <a:ext cx="1170" cy="1170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IN"/>
            </a:p>
          </p:txBody>
        </p:sp>
        <p:sp>
          <p:nvSpPr>
            <p:cNvPr id="106" name="Oval 70"/>
            <p:cNvSpPr>
              <a:spLocks noChangeArrowheads="1"/>
            </p:cNvSpPr>
            <p:nvPr/>
          </p:nvSpPr>
          <p:spPr bwMode="gray">
            <a:xfrm>
              <a:off x="2246" y="1678"/>
              <a:ext cx="1134" cy="1134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IN"/>
            </a:p>
          </p:txBody>
        </p:sp>
        <p:sp>
          <p:nvSpPr>
            <p:cNvPr id="107" name="Oval 71"/>
            <p:cNvSpPr>
              <a:spLocks noChangeArrowheads="1"/>
            </p:cNvSpPr>
            <p:nvPr/>
          </p:nvSpPr>
          <p:spPr bwMode="gray">
            <a:xfrm>
              <a:off x="2261" y="1685"/>
              <a:ext cx="1105" cy="110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IN"/>
            </a:p>
          </p:txBody>
        </p:sp>
        <p:sp>
          <p:nvSpPr>
            <p:cNvPr id="108" name="Oval 72"/>
            <p:cNvSpPr>
              <a:spLocks noChangeArrowheads="1"/>
            </p:cNvSpPr>
            <p:nvPr/>
          </p:nvSpPr>
          <p:spPr bwMode="gray">
            <a:xfrm>
              <a:off x="2273" y="1696"/>
              <a:ext cx="1052" cy="1032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IN"/>
            </a:p>
          </p:txBody>
        </p:sp>
        <p:sp>
          <p:nvSpPr>
            <p:cNvPr id="109" name="Oval 73"/>
            <p:cNvSpPr>
              <a:spLocks noChangeArrowheads="1"/>
            </p:cNvSpPr>
            <p:nvPr/>
          </p:nvSpPr>
          <p:spPr bwMode="gray">
            <a:xfrm>
              <a:off x="2334" y="1725"/>
              <a:ext cx="936" cy="8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IN" sz="2400"/>
            </a:p>
          </p:txBody>
        </p:sp>
      </p:grpSp>
      <p:sp>
        <p:nvSpPr>
          <p:cNvPr id="110" name="Text Box 116"/>
          <p:cNvSpPr txBox="1">
            <a:spLocks noChangeArrowheads="1"/>
          </p:cNvSpPr>
          <p:nvPr/>
        </p:nvSpPr>
        <p:spPr bwMode="gray">
          <a:xfrm>
            <a:off x="3687763" y="2489200"/>
            <a:ext cx="1643062" cy="4429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000000"/>
                </a:solidFill>
                <a:latin typeface="+mj-lt"/>
              </a:rPr>
              <a:t>Fixed Asset</a:t>
            </a:r>
          </a:p>
          <a:p>
            <a:pPr algn="ctr">
              <a:defRPr/>
            </a:pPr>
            <a:r>
              <a:rPr lang="en-US" sz="1800" b="1" dirty="0">
                <a:solidFill>
                  <a:srgbClr val="000000"/>
                </a:solidFill>
                <a:latin typeface="+mj-lt"/>
              </a:rPr>
              <a:t>Management</a:t>
            </a:r>
            <a:endParaRPr lang="en-IN" sz="1800" b="1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111" name="Group 139"/>
          <p:cNvGrpSpPr>
            <a:grpSpLocks/>
          </p:cNvGrpSpPr>
          <p:nvPr/>
        </p:nvGrpSpPr>
        <p:grpSpPr bwMode="auto">
          <a:xfrm>
            <a:off x="6548438" y="1573213"/>
            <a:ext cx="1728787" cy="1727200"/>
            <a:chOff x="2789" y="1625"/>
            <a:chExt cx="907" cy="907"/>
          </a:xfrm>
        </p:grpSpPr>
        <p:sp>
          <p:nvSpPr>
            <p:cNvPr id="112" name="Oval 140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IN"/>
            </a:p>
          </p:txBody>
        </p:sp>
        <p:sp>
          <p:nvSpPr>
            <p:cNvPr id="113" name="Oval 141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IN"/>
            </a:p>
          </p:txBody>
        </p:sp>
        <p:sp>
          <p:nvSpPr>
            <p:cNvPr id="114" name="Oval 142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IN"/>
            </a:p>
          </p:txBody>
        </p:sp>
        <p:sp>
          <p:nvSpPr>
            <p:cNvPr id="115" name="Oval 143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IN"/>
            </a:p>
          </p:txBody>
        </p:sp>
        <p:sp>
          <p:nvSpPr>
            <p:cNvPr id="116" name="Oval 144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IN"/>
            </a:p>
          </p:txBody>
        </p:sp>
        <p:grpSp>
          <p:nvGrpSpPr>
            <p:cNvPr id="117" name="Group 145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118" name="Oval 14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IN"/>
              </a:p>
            </p:txBody>
          </p:sp>
          <p:sp>
            <p:nvSpPr>
              <p:cNvPr id="119" name="Oval 14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IN"/>
              </a:p>
            </p:txBody>
          </p:sp>
          <p:sp>
            <p:nvSpPr>
              <p:cNvPr id="120" name="Oval 14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IN"/>
              </a:p>
            </p:txBody>
          </p:sp>
          <p:sp>
            <p:nvSpPr>
              <p:cNvPr id="121" name="Oval 14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IN"/>
              </a:p>
            </p:txBody>
          </p:sp>
        </p:grpSp>
      </p:grpSp>
      <p:sp>
        <p:nvSpPr>
          <p:cNvPr id="122" name="Text Box 150"/>
          <p:cNvSpPr txBox="1">
            <a:spLocks noChangeArrowheads="1"/>
          </p:cNvSpPr>
          <p:nvPr/>
        </p:nvSpPr>
        <p:spPr bwMode="gray">
          <a:xfrm>
            <a:off x="895350" y="2100263"/>
            <a:ext cx="1463675" cy="584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latin typeface="+mj-lt"/>
              </a:rPr>
              <a:t>Depreciation 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latin typeface="+mj-lt"/>
              </a:rPr>
              <a:t>Methods</a:t>
            </a:r>
          </a:p>
        </p:txBody>
      </p:sp>
      <p:grpSp>
        <p:nvGrpSpPr>
          <p:cNvPr id="123" name="Group 108"/>
          <p:cNvGrpSpPr>
            <a:grpSpLocks/>
          </p:cNvGrpSpPr>
          <p:nvPr/>
        </p:nvGrpSpPr>
        <p:grpSpPr bwMode="auto">
          <a:xfrm>
            <a:off x="4572000" y="4572000"/>
            <a:ext cx="1727200" cy="1728788"/>
            <a:chOff x="4057" y="1584"/>
            <a:chExt cx="1106" cy="1090"/>
          </a:xfrm>
        </p:grpSpPr>
        <p:sp>
          <p:nvSpPr>
            <p:cNvPr id="124" name="Oval 109"/>
            <p:cNvSpPr>
              <a:spLocks noChangeArrowheads="1"/>
            </p:cNvSpPr>
            <p:nvPr/>
          </p:nvSpPr>
          <p:spPr bwMode="gray">
            <a:xfrm>
              <a:off x="4057" y="1584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D8755A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IN"/>
            </a:p>
          </p:txBody>
        </p:sp>
        <p:sp>
          <p:nvSpPr>
            <p:cNvPr id="125" name="Oval 110"/>
            <p:cNvSpPr>
              <a:spLocks noChangeArrowheads="1"/>
            </p:cNvSpPr>
            <p:nvPr/>
          </p:nvSpPr>
          <p:spPr bwMode="gray">
            <a:xfrm>
              <a:off x="4073" y="1586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IN"/>
            </a:p>
          </p:txBody>
        </p:sp>
        <p:sp>
          <p:nvSpPr>
            <p:cNvPr id="126" name="Oval 111"/>
            <p:cNvSpPr>
              <a:spLocks noChangeArrowheads="1"/>
            </p:cNvSpPr>
            <p:nvPr/>
          </p:nvSpPr>
          <p:spPr bwMode="gray">
            <a:xfrm>
              <a:off x="4131" y="1655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753F31"/>
                </a:gs>
                <a:gs pos="50000">
                  <a:srgbClr val="D8755A"/>
                </a:gs>
                <a:gs pos="100000">
                  <a:srgbClr val="753F31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IN"/>
            </a:p>
          </p:txBody>
        </p:sp>
        <p:sp>
          <p:nvSpPr>
            <p:cNvPr id="127" name="Oval 112"/>
            <p:cNvSpPr>
              <a:spLocks noChangeArrowheads="1"/>
            </p:cNvSpPr>
            <p:nvPr/>
          </p:nvSpPr>
          <p:spPr bwMode="gray">
            <a:xfrm>
              <a:off x="4135" y="1657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894A39"/>
                </a:gs>
                <a:gs pos="100000">
                  <a:srgbClr val="D8755A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IN"/>
            </a:p>
          </p:txBody>
        </p:sp>
        <p:sp>
          <p:nvSpPr>
            <p:cNvPr id="128" name="Oval 113"/>
            <p:cNvSpPr>
              <a:spLocks noChangeArrowheads="1"/>
            </p:cNvSpPr>
            <p:nvPr/>
          </p:nvSpPr>
          <p:spPr bwMode="gray">
            <a:xfrm>
              <a:off x="4178" y="1703"/>
              <a:ext cx="852" cy="850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IN"/>
            </a:p>
          </p:txBody>
        </p:sp>
        <p:grpSp>
          <p:nvGrpSpPr>
            <p:cNvPr id="129" name="Group 114"/>
            <p:cNvGrpSpPr>
              <a:grpSpLocks/>
            </p:cNvGrpSpPr>
            <p:nvPr/>
          </p:nvGrpSpPr>
          <p:grpSpPr bwMode="auto">
            <a:xfrm>
              <a:off x="4194" y="1716"/>
              <a:ext cx="845" cy="825"/>
              <a:chOff x="4166" y="1706"/>
              <a:chExt cx="1282" cy="1252"/>
            </a:xfrm>
          </p:grpSpPr>
          <p:sp>
            <p:nvSpPr>
              <p:cNvPr id="130" name="Oval 11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IN"/>
              </a:p>
            </p:txBody>
          </p:sp>
          <p:sp>
            <p:nvSpPr>
              <p:cNvPr id="131" name="Oval 116"/>
              <p:cNvSpPr>
                <a:spLocks noChangeArrowheads="1"/>
              </p:cNvSpPr>
              <p:nvPr/>
            </p:nvSpPr>
            <p:spPr bwMode="gray">
              <a:xfrm>
                <a:off x="4226" y="1735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IN"/>
              </a:p>
            </p:txBody>
          </p:sp>
          <p:sp>
            <p:nvSpPr>
              <p:cNvPr id="132" name="Oval 11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IN"/>
              </a:p>
            </p:txBody>
          </p:sp>
          <p:sp>
            <p:nvSpPr>
              <p:cNvPr id="133" name="Oval 118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IN"/>
              </a:p>
            </p:txBody>
          </p:sp>
        </p:grpSp>
      </p:grpSp>
      <p:grpSp>
        <p:nvGrpSpPr>
          <p:cNvPr id="134" name="Group 95"/>
          <p:cNvGrpSpPr>
            <a:grpSpLocks/>
          </p:cNvGrpSpPr>
          <p:nvPr/>
        </p:nvGrpSpPr>
        <p:grpSpPr bwMode="auto">
          <a:xfrm>
            <a:off x="1017588" y="3511550"/>
            <a:ext cx="1728787" cy="1728788"/>
            <a:chOff x="2832" y="1728"/>
            <a:chExt cx="907" cy="907"/>
          </a:xfrm>
        </p:grpSpPr>
        <p:sp>
          <p:nvSpPr>
            <p:cNvPr id="135" name="Oval 96"/>
            <p:cNvSpPr>
              <a:spLocks noChangeArrowheads="1"/>
            </p:cNvSpPr>
            <p:nvPr/>
          </p:nvSpPr>
          <p:spPr bwMode="gray">
            <a:xfrm>
              <a:off x="2832" y="1728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3965E1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IN"/>
            </a:p>
          </p:txBody>
        </p:sp>
        <p:sp>
          <p:nvSpPr>
            <p:cNvPr id="136" name="Oval 97"/>
            <p:cNvSpPr>
              <a:spLocks noChangeArrowheads="1"/>
            </p:cNvSpPr>
            <p:nvPr/>
          </p:nvSpPr>
          <p:spPr bwMode="gray">
            <a:xfrm>
              <a:off x="2832" y="1728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3965E1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IN"/>
            </a:p>
          </p:txBody>
        </p:sp>
        <p:sp>
          <p:nvSpPr>
            <p:cNvPr id="137" name="Oval 98"/>
            <p:cNvSpPr>
              <a:spLocks noChangeArrowheads="1"/>
            </p:cNvSpPr>
            <p:nvPr/>
          </p:nvSpPr>
          <p:spPr bwMode="gray">
            <a:xfrm>
              <a:off x="2889" y="1788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1F377A"/>
                </a:gs>
                <a:gs pos="50000">
                  <a:srgbClr val="3965E1"/>
                </a:gs>
                <a:gs pos="100000">
                  <a:srgbClr val="1F377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IN"/>
            </a:p>
          </p:txBody>
        </p:sp>
        <p:sp>
          <p:nvSpPr>
            <p:cNvPr id="138" name="Oval 99"/>
            <p:cNvSpPr>
              <a:spLocks noChangeArrowheads="1"/>
            </p:cNvSpPr>
            <p:nvPr/>
          </p:nvSpPr>
          <p:spPr bwMode="gray">
            <a:xfrm>
              <a:off x="2889" y="179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264396"/>
                </a:gs>
                <a:gs pos="100000">
                  <a:srgbClr val="3965E1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IN"/>
            </a:p>
          </p:txBody>
        </p:sp>
        <p:sp>
          <p:nvSpPr>
            <p:cNvPr id="139" name="Oval 100"/>
            <p:cNvSpPr>
              <a:spLocks noChangeArrowheads="1"/>
            </p:cNvSpPr>
            <p:nvPr/>
          </p:nvSpPr>
          <p:spPr bwMode="gray">
            <a:xfrm>
              <a:off x="2928" y="1833"/>
              <a:ext cx="709" cy="709"/>
            </a:xfrm>
            <a:prstGeom prst="ellipse">
              <a:avLst/>
            </a:prstGeom>
            <a:gradFill rotWithShape="1">
              <a:gsLst>
                <a:gs pos="0">
                  <a:srgbClr val="3965E1"/>
                </a:gs>
                <a:gs pos="100000">
                  <a:srgbClr val="03060D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IN"/>
            </a:p>
          </p:txBody>
        </p:sp>
        <p:grpSp>
          <p:nvGrpSpPr>
            <p:cNvPr id="140" name="Group 101"/>
            <p:cNvGrpSpPr>
              <a:grpSpLocks/>
            </p:cNvGrpSpPr>
            <p:nvPr/>
          </p:nvGrpSpPr>
          <p:grpSpPr bwMode="auto">
            <a:xfrm>
              <a:off x="2946" y="1842"/>
              <a:ext cx="687" cy="688"/>
              <a:chOff x="4166" y="1706"/>
              <a:chExt cx="1252" cy="1252"/>
            </a:xfrm>
          </p:grpSpPr>
          <p:sp>
            <p:nvSpPr>
              <p:cNvPr id="141" name="Oval 102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IN"/>
              </a:p>
            </p:txBody>
          </p:sp>
          <p:sp>
            <p:nvSpPr>
              <p:cNvPr id="142" name="Oval 103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IN"/>
              </a:p>
            </p:txBody>
          </p:sp>
          <p:sp>
            <p:nvSpPr>
              <p:cNvPr id="143" name="Oval 104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IN"/>
              </a:p>
            </p:txBody>
          </p:sp>
          <p:sp>
            <p:nvSpPr>
              <p:cNvPr id="144" name="Oval 105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IN"/>
              </a:p>
            </p:txBody>
          </p:sp>
        </p:grpSp>
      </p:grpSp>
      <p:sp>
        <p:nvSpPr>
          <p:cNvPr id="145" name="AutoShape 125"/>
          <p:cNvSpPr>
            <a:spLocks noChangeArrowheads="1"/>
          </p:cNvSpPr>
          <p:nvPr/>
        </p:nvSpPr>
        <p:spPr bwMode="gray">
          <a:xfrm rot="17627097">
            <a:off x="3632200" y="4151313"/>
            <a:ext cx="60960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66CCFF"/>
              </a:gs>
              <a:gs pos="100000">
                <a:srgbClr val="66CCFF"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46" name="Text Box 106"/>
          <p:cNvSpPr txBox="1">
            <a:spLocks noChangeArrowheads="1"/>
          </p:cNvSpPr>
          <p:nvPr/>
        </p:nvSpPr>
        <p:spPr bwMode="gray">
          <a:xfrm>
            <a:off x="6621463" y="2130425"/>
            <a:ext cx="1689100" cy="5857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MIS 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Reports</a:t>
            </a:r>
            <a:endParaRPr lang="en-IN" sz="1600" b="1" dirty="0">
              <a:solidFill>
                <a:srgbClr val="00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47" name="Text Box 118"/>
          <p:cNvSpPr txBox="1">
            <a:spLocks noChangeArrowheads="1"/>
          </p:cNvSpPr>
          <p:nvPr/>
        </p:nvSpPr>
        <p:spPr bwMode="gray">
          <a:xfrm>
            <a:off x="1119188" y="3986213"/>
            <a:ext cx="1543050" cy="5857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latin typeface="+mj-lt"/>
              </a:rPr>
              <a:t>Asset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latin typeface="+mj-lt"/>
              </a:rPr>
              <a:t>Classification</a:t>
            </a:r>
          </a:p>
        </p:txBody>
      </p:sp>
      <p:grpSp>
        <p:nvGrpSpPr>
          <p:cNvPr id="148" name="Group 41"/>
          <p:cNvGrpSpPr>
            <a:grpSpLocks/>
          </p:cNvGrpSpPr>
          <p:nvPr/>
        </p:nvGrpSpPr>
        <p:grpSpPr bwMode="auto">
          <a:xfrm>
            <a:off x="6284913" y="3514725"/>
            <a:ext cx="1727200" cy="1727200"/>
            <a:chOff x="864" y="1680"/>
            <a:chExt cx="910" cy="960"/>
          </a:xfrm>
        </p:grpSpPr>
        <p:sp>
          <p:nvSpPr>
            <p:cNvPr id="149" name="Oval 42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F6699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IN"/>
            </a:p>
          </p:txBody>
        </p:sp>
        <p:sp>
          <p:nvSpPr>
            <p:cNvPr id="150" name="Oval 43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IN"/>
            </a:p>
          </p:txBody>
        </p:sp>
        <p:sp>
          <p:nvSpPr>
            <p:cNvPr id="151" name="Oval 44"/>
            <p:cNvSpPr>
              <a:spLocks noChangeArrowheads="1"/>
            </p:cNvSpPr>
            <p:nvPr/>
          </p:nvSpPr>
          <p:spPr bwMode="gray">
            <a:xfrm>
              <a:off x="923" y="1742"/>
              <a:ext cx="792" cy="836"/>
            </a:xfrm>
            <a:prstGeom prst="ellipse">
              <a:avLst/>
            </a:prstGeom>
            <a:gradFill rotWithShape="1">
              <a:gsLst>
                <a:gs pos="0">
                  <a:srgbClr val="8A3753"/>
                </a:gs>
                <a:gs pos="50000">
                  <a:srgbClr val="FF6699"/>
                </a:gs>
                <a:gs pos="100000">
                  <a:srgbClr val="8A3753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IN"/>
            </a:p>
          </p:txBody>
        </p:sp>
        <p:sp>
          <p:nvSpPr>
            <p:cNvPr id="152" name="Oval 45"/>
            <p:cNvSpPr>
              <a:spLocks noChangeArrowheads="1"/>
            </p:cNvSpPr>
            <p:nvPr/>
          </p:nvSpPr>
          <p:spPr bwMode="gray">
            <a:xfrm>
              <a:off x="912" y="1728"/>
              <a:ext cx="791" cy="836"/>
            </a:xfrm>
            <a:prstGeom prst="ellipse">
              <a:avLst/>
            </a:prstGeom>
            <a:gradFill rotWithShape="1">
              <a:gsLst>
                <a:gs pos="0">
                  <a:srgbClr val="A24161"/>
                </a:gs>
                <a:gs pos="100000">
                  <a:srgbClr val="FF6699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IN"/>
            </a:p>
          </p:txBody>
        </p:sp>
        <p:sp>
          <p:nvSpPr>
            <p:cNvPr id="153" name="Oval 46"/>
            <p:cNvSpPr>
              <a:spLocks noChangeArrowheads="1"/>
            </p:cNvSpPr>
            <p:nvPr/>
          </p:nvSpPr>
          <p:spPr bwMode="gray">
            <a:xfrm>
              <a:off x="966" y="1785"/>
              <a:ext cx="712" cy="750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IN"/>
            </a:p>
          </p:txBody>
        </p:sp>
        <p:sp>
          <p:nvSpPr>
            <p:cNvPr id="154" name="Oval 47"/>
            <p:cNvSpPr>
              <a:spLocks noChangeArrowheads="1"/>
            </p:cNvSpPr>
            <p:nvPr/>
          </p:nvSpPr>
          <p:spPr bwMode="gray">
            <a:xfrm>
              <a:off x="960" y="1776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IN"/>
            </a:p>
          </p:txBody>
        </p:sp>
        <p:sp>
          <p:nvSpPr>
            <p:cNvPr id="155" name="Oval 48"/>
            <p:cNvSpPr>
              <a:spLocks noChangeArrowheads="1"/>
            </p:cNvSpPr>
            <p:nvPr/>
          </p:nvSpPr>
          <p:spPr bwMode="gray">
            <a:xfrm>
              <a:off x="986" y="1801"/>
              <a:ext cx="673" cy="7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IN"/>
            </a:p>
          </p:txBody>
        </p:sp>
        <p:sp>
          <p:nvSpPr>
            <p:cNvPr id="156" name="Oval 49"/>
            <p:cNvSpPr>
              <a:spLocks noChangeArrowheads="1"/>
            </p:cNvSpPr>
            <p:nvPr/>
          </p:nvSpPr>
          <p:spPr bwMode="gray">
            <a:xfrm>
              <a:off x="994" y="1808"/>
              <a:ext cx="640" cy="663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IN"/>
            </a:p>
          </p:txBody>
        </p:sp>
        <p:sp>
          <p:nvSpPr>
            <p:cNvPr id="157" name="Oval 50"/>
            <p:cNvSpPr>
              <a:spLocks noChangeArrowheads="1"/>
            </p:cNvSpPr>
            <p:nvPr/>
          </p:nvSpPr>
          <p:spPr bwMode="gray">
            <a:xfrm>
              <a:off x="1031" y="1827"/>
              <a:ext cx="569" cy="5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IN"/>
            </a:p>
          </p:txBody>
        </p:sp>
      </p:grpSp>
      <p:sp>
        <p:nvSpPr>
          <p:cNvPr id="158" name="Text Box 106"/>
          <p:cNvSpPr txBox="1">
            <a:spLocks noChangeArrowheads="1"/>
          </p:cNvSpPr>
          <p:nvPr/>
        </p:nvSpPr>
        <p:spPr bwMode="gray">
          <a:xfrm>
            <a:off x="6291263" y="4075113"/>
            <a:ext cx="1689100" cy="584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latin typeface="+mj-lt"/>
              </a:rPr>
              <a:t>Asset 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latin typeface="+mj-lt"/>
              </a:rPr>
              <a:t>Depreciation</a:t>
            </a:r>
            <a:endParaRPr lang="en-IN" sz="16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9" name="Text Box 51"/>
          <p:cNvSpPr txBox="1">
            <a:spLocks noChangeArrowheads="1"/>
          </p:cNvSpPr>
          <p:nvPr/>
        </p:nvSpPr>
        <p:spPr bwMode="gray">
          <a:xfrm>
            <a:off x="5083175" y="5359400"/>
            <a:ext cx="927100" cy="584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latin typeface="+mj-lt"/>
              </a:rPr>
              <a:t>Asset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latin typeface="+mj-lt"/>
              </a:rPr>
              <a:t>Disposal</a:t>
            </a:r>
            <a:endParaRPr lang="en-IN" sz="1600" b="1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160" name="Group 64"/>
          <p:cNvGrpSpPr>
            <a:grpSpLocks/>
          </p:cNvGrpSpPr>
          <p:nvPr/>
        </p:nvGrpSpPr>
        <p:grpSpPr bwMode="auto">
          <a:xfrm>
            <a:off x="2581275" y="4727575"/>
            <a:ext cx="1727200" cy="1728788"/>
            <a:chOff x="2065" y="1496"/>
            <a:chExt cx="1498" cy="1496"/>
          </a:xfrm>
        </p:grpSpPr>
        <p:sp>
          <p:nvSpPr>
            <p:cNvPr id="161" name="Oval 65"/>
            <p:cNvSpPr>
              <a:spLocks noChangeArrowheads="1"/>
            </p:cNvSpPr>
            <p:nvPr/>
          </p:nvSpPr>
          <p:spPr bwMode="gray">
            <a:xfrm>
              <a:off x="2065" y="1496"/>
              <a:ext cx="1496" cy="149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CDF06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IN"/>
            </a:p>
          </p:txBody>
        </p:sp>
        <p:sp>
          <p:nvSpPr>
            <p:cNvPr id="162" name="Oval 66"/>
            <p:cNvSpPr>
              <a:spLocks noChangeArrowheads="1"/>
            </p:cNvSpPr>
            <p:nvPr/>
          </p:nvSpPr>
          <p:spPr bwMode="gray">
            <a:xfrm>
              <a:off x="2067" y="1496"/>
              <a:ext cx="1496" cy="1496"/>
            </a:xfrm>
            <a:prstGeom prst="ellipse">
              <a:avLst/>
            </a:prstGeom>
            <a:gradFill rotWithShape="1">
              <a:gsLst>
                <a:gs pos="0">
                  <a:srgbClr val="FCDF0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IN"/>
            </a:p>
          </p:txBody>
        </p:sp>
        <p:sp>
          <p:nvSpPr>
            <p:cNvPr id="163" name="Oval 67"/>
            <p:cNvSpPr>
              <a:spLocks noChangeArrowheads="1"/>
            </p:cNvSpPr>
            <p:nvPr/>
          </p:nvSpPr>
          <p:spPr bwMode="gray">
            <a:xfrm>
              <a:off x="2163" y="1594"/>
              <a:ext cx="1300" cy="1300"/>
            </a:xfrm>
            <a:prstGeom prst="ellipse">
              <a:avLst/>
            </a:prstGeom>
            <a:gradFill rotWithShape="1">
              <a:gsLst>
                <a:gs pos="0">
                  <a:srgbClr val="887903"/>
                </a:gs>
                <a:gs pos="50000">
                  <a:srgbClr val="FCDF06"/>
                </a:gs>
                <a:gs pos="100000">
                  <a:srgbClr val="887903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IN"/>
            </a:p>
          </p:txBody>
        </p:sp>
        <p:sp>
          <p:nvSpPr>
            <p:cNvPr id="164" name="Oval 68"/>
            <p:cNvSpPr>
              <a:spLocks noChangeArrowheads="1"/>
            </p:cNvSpPr>
            <p:nvPr/>
          </p:nvSpPr>
          <p:spPr bwMode="gray">
            <a:xfrm>
              <a:off x="2160" y="1582"/>
              <a:ext cx="1300" cy="1300"/>
            </a:xfrm>
            <a:prstGeom prst="ellipse">
              <a:avLst/>
            </a:prstGeom>
            <a:gradFill rotWithShape="1">
              <a:gsLst>
                <a:gs pos="0">
                  <a:srgbClr val="A08E04"/>
                </a:gs>
                <a:gs pos="100000">
                  <a:srgbClr val="FCDF06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IN"/>
            </a:p>
          </p:txBody>
        </p:sp>
        <p:sp>
          <p:nvSpPr>
            <p:cNvPr id="165" name="Oval 69"/>
            <p:cNvSpPr>
              <a:spLocks noChangeArrowheads="1"/>
            </p:cNvSpPr>
            <p:nvPr/>
          </p:nvSpPr>
          <p:spPr bwMode="gray">
            <a:xfrm>
              <a:off x="2228" y="1659"/>
              <a:ext cx="1170" cy="1170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IN"/>
            </a:p>
          </p:txBody>
        </p:sp>
        <p:sp>
          <p:nvSpPr>
            <p:cNvPr id="166" name="Oval 70"/>
            <p:cNvSpPr>
              <a:spLocks noChangeArrowheads="1"/>
            </p:cNvSpPr>
            <p:nvPr/>
          </p:nvSpPr>
          <p:spPr bwMode="gray">
            <a:xfrm>
              <a:off x="2246" y="1678"/>
              <a:ext cx="1134" cy="1134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IN"/>
            </a:p>
          </p:txBody>
        </p:sp>
        <p:sp>
          <p:nvSpPr>
            <p:cNvPr id="167" name="Oval 71"/>
            <p:cNvSpPr>
              <a:spLocks noChangeArrowheads="1"/>
            </p:cNvSpPr>
            <p:nvPr/>
          </p:nvSpPr>
          <p:spPr bwMode="gray">
            <a:xfrm>
              <a:off x="2261" y="1685"/>
              <a:ext cx="1105" cy="110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IN"/>
            </a:p>
          </p:txBody>
        </p:sp>
        <p:sp>
          <p:nvSpPr>
            <p:cNvPr id="168" name="Oval 72"/>
            <p:cNvSpPr>
              <a:spLocks noChangeArrowheads="1"/>
            </p:cNvSpPr>
            <p:nvPr/>
          </p:nvSpPr>
          <p:spPr bwMode="gray">
            <a:xfrm>
              <a:off x="2273" y="1696"/>
              <a:ext cx="1052" cy="1032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IN"/>
            </a:p>
          </p:txBody>
        </p:sp>
        <p:sp>
          <p:nvSpPr>
            <p:cNvPr id="169" name="Oval 73"/>
            <p:cNvSpPr>
              <a:spLocks noChangeArrowheads="1"/>
            </p:cNvSpPr>
            <p:nvPr/>
          </p:nvSpPr>
          <p:spPr bwMode="gray">
            <a:xfrm>
              <a:off x="2334" y="1725"/>
              <a:ext cx="936" cy="8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IN"/>
            </a:p>
          </p:txBody>
        </p:sp>
      </p:grpSp>
      <p:sp>
        <p:nvSpPr>
          <p:cNvPr id="170" name="Text Box 51"/>
          <p:cNvSpPr txBox="1">
            <a:spLocks noChangeArrowheads="1"/>
          </p:cNvSpPr>
          <p:nvPr/>
        </p:nvSpPr>
        <p:spPr bwMode="gray">
          <a:xfrm>
            <a:off x="2968625" y="5330825"/>
            <a:ext cx="990600" cy="584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latin typeface="+mj-lt"/>
              </a:rPr>
              <a:t>Capital 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latin typeface="+mj-lt"/>
              </a:rPr>
              <a:t>Purchase</a:t>
            </a:r>
            <a:endParaRPr lang="en-IN" sz="16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1" name="AutoShape 125"/>
          <p:cNvSpPr>
            <a:spLocks noChangeArrowheads="1"/>
          </p:cNvSpPr>
          <p:nvPr/>
        </p:nvSpPr>
        <p:spPr bwMode="gray">
          <a:xfrm rot="14616971">
            <a:off x="4772025" y="4130675"/>
            <a:ext cx="60960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66CCFF"/>
              </a:gs>
              <a:gs pos="100000">
                <a:srgbClr val="66CCFF"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9715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©New Access Technologies., All rights</a:t>
                      </a:r>
                      <a:r>
                        <a:rPr lang="en-US" baseline="0" dirty="0"/>
                        <a:t> are reserved.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5" descr="Tally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04800"/>
            <a:ext cx="1323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457200"/>
          </a:xfrm>
        </p:spPr>
        <p:txBody>
          <a:bodyPr>
            <a:noAutofit/>
          </a:bodyPr>
          <a:lstStyle/>
          <a:p>
            <a:r>
              <a:rPr lang="en-US" dirty="0"/>
              <a:t> 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1219200"/>
          <a:ext cx="8686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Gate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Way of Fixed Assets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74638" y="2136775"/>
            <a:ext cx="8335962" cy="3895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5490C9-6E9F-41C9-8A41-709EB66DAC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67" r="10000" b="20666"/>
          <a:stretch/>
        </p:blipFill>
        <p:spPr>
          <a:xfrm>
            <a:off x="152400" y="1676400"/>
            <a:ext cx="8229600" cy="42957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9715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©New Access Technologies., All rights</a:t>
                      </a:r>
                      <a:r>
                        <a:rPr lang="en-US" baseline="0" dirty="0"/>
                        <a:t> are reserved.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5" descr="Tally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04800"/>
            <a:ext cx="1323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 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1219200"/>
          <a:ext cx="8686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Masters Info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81000" y="1828800"/>
            <a:ext cx="8335962" cy="3895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4" cstate="print"/>
          <a:srcRect b="34967"/>
          <a:stretch>
            <a:fillRect/>
          </a:stretch>
        </p:blipFill>
        <p:spPr bwMode="auto">
          <a:xfrm>
            <a:off x="381000" y="1828800"/>
            <a:ext cx="8077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9715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©New Access Technologies., All rights</a:t>
                      </a:r>
                      <a:r>
                        <a:rPr lang="en-US" baseline="0" dirty="0"/>
                        <a:t> are reserved.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5" descr="Tally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04800"/>
            <a:ext cx="1323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 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1219200"/>
          <a:ext cx="8686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Depreciation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Methods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Picture 10"/>
          <p:cNvPicPr/>
          <p:nvPr/>
        </p:nvPicPr>
        <p:blipFill>
          <a:blip r:embed="rId4" cstate="print"/>
          <a:srcRect l="62280" t="30055" r="26620" b="41139"/>
          <a:stretch>
            <a:fillRect/>
          </a:stretch>
        </p:blipFill>
        <p:spPr bwMode="auto">
          <a:xfrm>
            <a:off x="609600" y="2286000"/>
            <a:ext cx="228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5" cstate="print"/>
          <a:srcRect r="75699" b="85961"/>
          <a:stretch>
            <a:fillRect/>
          </a:stretch>
        </p:blipFill>
        <p:spPr bwMode="auto">
          <a:xfrm>
            <a:off x="3581400" y="2743200"/>
            <a:ext cx="4114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9715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©New Access Technologies., All rights</a:t>
                      </a:r>
                      <a:r>
                        <a:rPr lang="en-US" baseline="0" dirty="0"/>
                        <a:t> are reserved.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5" descr="Tally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04800"/>
            <a:ext cx="1323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 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1219200"/>
          <a:ext cx="8686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Assets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Groups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81000" y="1828800"/>
            <a:ext cx="8335962" cy="3895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 cstate="print"/>
          <a:srcRect l="59847" t="25616" r="24007" b="36207"/>
          <a:stretch>
            <a:fillRect/>
          </a:stretch>
        </p:blipFill>
        <p:spPr bwMode="auto">
          <a:xfrm>
            <a:off x="533400" y="1981200"/>
            <a:ext cx="1295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5" cstate="print"/>
          <a:srcRect l="62310" t="29803" r="26153" b="40148"/>
          <a:stretch>
            <a:fillRect/>
          </a:stretch>
        </p:blipFill>
        <p:spPr bwMode="auto">
          <a:xfrm>
            <a:off x="3276600" y="2133600"/>
            <a:ext cx="1447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6" cstate="print"/>
          <a:srcRect r="74007" b="77094"/>
          <a:stretch>
            <a:fillRect/>
          </a:stretch>
        </p:blipFill>
        <p:spPr bwMode="auto">
          <a:xfrm>
            <a:off x="1371600" y="4495800"/>
            <a:ext cx="4038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9715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©New Access Technologies., All rights</a:t>
                      </a:r>
                      <a:r>
                        <a:rPr lang="en-US" baseline="0" dirty="0"/>
                        <a:t> are reserved.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5" descr="Tally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04800"/>
            <a:ext cx="1323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457200"/>
          </a:xfrm>
        </p:spPr>
        <p:txBody>
          <a:bodyPr>
            <a:noAutofit/>
          </a:bodyPr>
          <a:lstStyle/>
          <a:p>
            <a:r>
              <a:rPr lang="en-US" dirty="0"/>
              <a:t> 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1219200"/>
          <a:ext cx="8686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eaLnBrk="1" hangingPunct="1"/>
                      <a:r>
                        <a:rPr lang="en-IN" sz="1800" dirty="0">
                          <a:solidFill>
                            <a:schemeClr val="tx1"/>
                          </a:solidFill>
                          <a:ea typeface="Verdana" pitchFamily="34" charset="0"/>
                          <a:cs typeface="Verdana" pitchFamily="34" charset="0"/>
                        </a:rPr>
                        <a:t>Assets</a:t>
                      </a:r>
                      <a:r>
                        <a:rPr lang="en-IN" sz="1800" baseline="0" dirty="0">
                          <a:solidFill>
                            <a:schemeClr val="tx1"/>
                          </a:solidFill>
                          <a:ea typeface="Verdana" pitchFamily="34" charset="0"/>
                          <a:cs typeface="Verdana" pitchFamily="34" charset="0"/>
                        </a:rPr>
                        <a:t> Categories</a:t>
                      </a:r>
                      <a:endParaRPr lang="en-US" sz="1800" dirty="0">
                        <a:solidFill>
                          <a:schemeClr val="tx1"/>
                        </a:solidFill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6" name="Picture 85"/>
          <p:cNvPicPr/>
          <p:nvPr/>
        </p:nvPicPr>
        <p:blipFill>
          <a:blip r:embed="rId4" cstate="print"/>
          <a:srcRect l="60155" t="25369" r="24161" b="35961"/>
          <a:stretch>
            <a:fillRect/>
          </a:stretch>
        </p:blipFill>
        <p:spPr bwMode="auto">
          <a:xfrm>
            <a:off x="457200" y="2057400"/>
            <a:ext cx="1447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86"/>
          <p:cNvPicPr/>
          <p:nvPr/>
        </p:nvPicPr>
        <p:blipFill>
          <a:blip r:embed="rId5" cstate="print"/>
          <a:srcRect l="62156" t="30296" r="26623" b="40394"/>
          <a:stretch>
            <a:fillRect/>
          </a:stretch>
        </p:blipFill>
        <p:spPr bwMode="auto">
          <a:xfrm>
            <a:off x="2971800" y="2133600"/>
            <a:ext cx="2057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87"/>
          <p:cNvPicPr/>
          <p:nvPr/>
        </p:nvPicPr>
        <p:blipFill>
          <a:blip r:embed="rId6" cstate="print"/>
          <a:srcRect r="75853" b="81281"/>
          <a:stretch>
            <a:fillRect/>
          </a:stretch>
        </p:blipFill>
        <p:spPr bwMode="auto">
          <a:xfrm>
            <a:off x="2057400" y="4267200"/>
            <a:ext cx="4038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578</Words>
  <Application>Microsoft Office PowerPoint</Application>
  <PresentationFormat>On-screen Show (4:3)</PresentationFormat>
  <Paragraphs>135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 Unicode MS</vt:lpstr>
      <vt:lpstr>Arial</vt:lpstr>
      <vt:lpstr>Calibri</vt:lpstr>
      <vt:lpstr>Times New Roman</vt:lpstr>
      <vt:lpstr>Verdana</vt:lpstr>
      <vt:lpstr>Office Theme</vt:lpstr>
      <vt:lpstr>PowerPoint Presentation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PowerPoint Presentation</vt:lpstr>
      <vt:lpstr>PowerPoint Presentation</vt:lpstr>
      <vt:lpstr>PowerPoint Presentation</vt:lpstr>
      <vt:lpstr>PowerPoint Presentation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ratnam</cp:lastModifiedBy>
  <cp:revision>83</cp:revision>
  <dcterms:created xsi:type="dcterms:W3CDTF">2006-08-16T00:00:00Z</dcterms:created>
  <dcterms:modified xsi:type="dcterms:W3CDTF">2019-04-17T06:39:06Z</dcterms:modified>
</cp:coreProperties>
</file>